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3" r:id="rId4"/>
    <p:sldId id="259" r:id="rId5"/>
    <p:sldId id="266" r:id="rId6"/>
    <p:sldId id="261" r:id="rId7"/>
    <p:sldId id="265" r:id="rId8"/>
    <p:sldId id="262" r:id="rId9"/>
    <p:sldId id="264" r:id="rId10"/>
    <p:sldId id="268" r:id="rId11"/>
    <p:sldId id="267" r:id="rId1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1" autoAdjust="0"/>
    <p:restoredTop sz="94660"/>
  </p:normalViewPr>
  <p:slideViewPr>
    <p:cSldViewPr>
      <p:cViewPr varScale="1">
        <p:scale>
          <a:sx n="69" d="100"/>
          <a:sy n="69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BDDDC-5A71-41BE-A892-DFF284937254}" type="datetimeFigureOut">
              <a:rPr lang="es-ES" smtClean="0"/>
              <a:t>21/02/2014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F57D1-6E14-4439-B6C2-4B9F18E9467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08518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BDDDC-5A71-41BE-A892-DFF284937254}" type="datetimeFigureOut">
              <a:rPr lang="es-ES" smtClean="0"/>
              <a:t>21/02/2014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F57D1-6E14-4439-B6C2-4B9F18E9467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27874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BDDDC-5A71-41BE-A892-DFF284937254}" type="datetimeFigureOut">
              <a:rPr lang="es-ES" smtClean="0"/>
              <a:t>21/02/2014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F57D1-6E14-4439-B6C2-4B9F18E9467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8693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BDDDC-5A71-41BE-A892-DFF284937254}" type="datetimeFigureOut">
              <a:rPr lang="es-ES" smtClean="0"/>
              <a:t>21/02/2014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F57D1-6E14-4439-B6C2-4B9F18E9467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32153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BDDDC-5A71-41BE-A892-DFF284937254}" type="datetimeFigureOut">
              <a:rPr lang="es-ES" smtClean="0"/>
              <a:t>21/02/2014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F57D1-6E14-4439-B6C2-4B9F18E9467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28019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BDDDC-5A71-41BE-A892-DFF284937254}" type="datetimeFigureOut">
              <a:rPr lang="es-ES" smtClean="0"/>
              <a:t>21/02/2014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F57D1-6E14-4439-B6C2-4B9F18E9467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04530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BDDDC-5A71-41BE-A892-DFF284937254}" type="datetimeFigureOut">
              <a:rPr lang="es-ES" smtClean="0"/>
              <a:t>21/02/2014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F57D1-6E14-4439-B6C2-4B9F18E9467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47130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BDDDC-5A71-41BE-A892-DFF284937254}" type="datetimeFigureOut">
              <a:rPr lang="es-ES" smtClean="0"/>
              <a:t>21/02/2014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F57D1-6E14-4439-B6C2-4B9F18E9467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16462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BDDDC-5A71-41BE-A892-DFF284937254}" type="datetimeFigureOut">
              <a:rPr lang="es-ES" smtClean="0"/>
              <a:t>21/02/2014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F57D1-6E14-4439-B6C2-4B9F18E9467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05556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BDDDC-5A71-41BE-A892-DFF284937254}" type="datetimeFigureOut">
              <a:rPr lang="es-ES" smtClean="0"/>
              <a:t>21/02/2014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F57D1-6E14-4439-B6C2-4B9F18E9467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41482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BDDDC-5A71-41BE-A892-DFF284937254}" type="datetimeFigureOut">
              <a:rPr lang="es-ES" smtClean="0"/>
              <a:t>21/02/2014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F57D1-6E14-4439-B6C2-4B9F18E9467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69087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4BDDDC-5A71-41BE-A892-DFF284937254}" type="datetimeFigureOut">
              <a:rPr lang="es-ES" smtClean="0"/>
              <a:t>21/02/2014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7F57D1-6E14-4439-B6C2-4B9F18E9467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26040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2250" y="4192"/>
            <a:ext cx="9131749" cy="6858000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/>
          <a:p>
            <a:r>
              <a:rPr lang="es-ES" sz="7200" b="1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LA EDAD MEDIA</a:t>
            </a:r>
          </a:p>
          <a:p>
            <a:endParaRPr lang="es-ES" sz="2800" b="1" dirty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  <a:p>
            <a:pPr algn="l"/>
            <a:r>
              <a:rPr lang="es-ES" sz="28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HECHO POR:</a:t>
            </a:r>
          </a:p>
          <a:p>
            <a:pPr algn="l"/>
            <a:r>
              <a:rPr lang="es-ES" sz="28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Carla, Elena, Eliana y Elida</a:t>
            </a:r>
          </a:p>
        </p:txBody>
      </p:sp>
    </p:spTree>
    <p:extLst>
      <p:ext uri="{BB962C8B-B14F-4D97-AF65-F5344CB8AC3E}">
        <p14:creationId xmlns:p14="http://schemas.microsoft.com/office/powerpoint/2010/main" val="30465202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56904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5400" dirty="0" smtClean="0">
                <a:solidFill>
                  <a:srgbClr val="7030A0"/>
                </a:solidFill>
                <a:latin typeface="Vijaya" pitchFamily="34" charset="0"/>
                <a:cs typeface="Vijaya" pitchFamily="34" charset="0"/>
              </a:rPr>
              <a:t>ARTE ROMÁNICO</a:t>
            </a:r>
            <a:endParaRPr lang="es-ES" sz="5400" dirty="0">
              <a:solidFill>
                <a:srgbClr val="7030A0"/>
              </a:solidFill>
              <a:latin typeface="Vijaya" pitchFamily="34" charset="0"/>
              <a:cs typeface="Vijaya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1800" b="1" dirty="0">
                <a:latin typeface="Comic Sans MS" pitchFamily="66" charset="0"/>
              </a:rPr>
              <a:t>El</a:t>
            </a:r>
            <a:r>
              <a:rPr lang="es-ES" sz="1800" dirty="0">
                <a:latin typeface="Comic Sans MS" pitchFamily="66" charset="0"/>
              </a:rPr>
              <a:t> </a:t>
            </a:r>
            <a:r>
              <a:rPr lang="es-ES" sz="1800" b="1" dirty="0">
                <a:latin typeface="Comic Sans MS" pitchFamily="66" charset="0"/>
              </a:rPr>
              <a:t>Románico</a:t>
            </a:r>
            <a:r>
              <a:rPr lang="es-ES" sz="1800" dirty="0">
                <a:latin typeface="Comic Sans MS" pitchFamily="66" charset="0"/>
              </a:rPr>
              <a:t> fue un estilo artístico predominante en Europa durante los siglos XI, XII y parte del </a:t>
            </a:r>
            <a:r>
              <a:rPr lang="es-ES" sz="1800" dirty="0" smtClean="0">
                <a:latin typeface="Comic Sans MS" pitchFamily="66" charset="0"/>
              </a:rPr>
              <a:t>XIII.</a:t>
            </a:r>
            <a:endParaRPr lang="es-ES" sz="1800" dirty="0">
              <a:latin typeface="Comic Sans MS" pitchFamily="66" charset="0"/>
            </a:endParaRPr>
          </a:p>
          <a:p>
            <a:r>
              <a:rPr lang="es-ES" sz="1800" b="1" dirty="0" smtClean="0">
                <a:latin typeface="Comic Sans MS" pitchFamily="66" charset="0"/>
              </a:rPr>
              <a:t>El Arte Románico: </a:t>
            </a:r>
            <a:r>
              <a:rPr lang="es-ES" sz="1800" dirty="0" smtClean="0">
                <a:latin typeface="Comic Sans MS" pitchFamily="66" charset="0"/>
              </a:rPr>
              <a:t>fue </a:t>
            </a:r>
            <a:r>
              <a:rPr lang="es-ES" sz="1800" dirty="0">
                <a:latin typeface="Comic Sans MS" pitchFamily="66" charset="0"/>
              </a:rPr>
              <a:t>el primer gran </a:t>
            </a:r>
            <a:r>
              <a:rPr lang="es-ES" sz="1800" dirty="0" smtClean="0">
                <a:latin typeface="Comic Sans MS" pitchFamily="66" charset="0"/>
              </a:rPr>
              <a:t>estilo cristiano </a:t>
            </a:r>
            <a:r>
              <a:rPr lang="es-ES" sz="1800" dirty="0">
                <a:latin typeface="Comic Sans MS" pitchFamily="66" charset="0"/>
              </a:rPr>
              <a:t>y </a:t>
            </a:r>
            <a:r>
              <a:rPr lang="es-ES" sz="1800" dirty="0" smtClean="0">
                <a:latin typeface="Comic Sans MS" pitchFamily="66" charset="0"/>
              </a:rPr>
              <a:t>europeo. Se </a:t>
            </a:r>
            <a:r>
              <a:rPr lang="es-ES" sz="1800" dirty="0">
                <a:latin typeface="Comic Sans MS" pitchFamily="66" charset="0"/>
              </a:rPr>
              <a:t>a</a:t>
            </a:r>
            <a:r>
              <a:rPr lang="es-ES" sz="1800" dirty="0" smtClean="0">
                <a:latin typeface="Comic Sans MS" pitchFamily="66" charset="0"/>
              </a:rPr>
              <a:t>tribuyen </a:t>
            </a:r>
            <a:r>
              <a:rPr lang="es-ES" sz="1800" dirty="0">
                <a:latin typeface="Comic Sans MS" pitchFamily="66" charset="0"/>
              </a:rPr>
              <a:t>una serie de características generales al estilo </a:t>
            </a:r>
            <a:r>
              <a:rPr lang="es-ES" sz="1800" dirty="0" smtClean="0">
                <a:latin typeface="Comic Sans MS" pitchFamily="66" charset="0"/>
              </a:rPr>
              <a:t>románico</a:t>
            </a:r>
            <a:r>
              <a:rPr lang="es-ES" sz="1800" dirty="0">
                <a:latin typeface="Comic Sans MS" pitchFamily="66" charset="0"/>
              </a:rPr>
              <a:t>: solidez de la construcción, gran anchura de </a:t>
            </a:r>
            <a:r>
              <a:rPr lang="es-ES" sz="1800" dirty="0" smtClean="0">
                <a:latin typeface="Comic Sans MS" pitchFamily="66" charset="0"/>
              </a:rPr>
              <a:t>muros con pocas ventanas.</a:t>
            </a:r>
          </a:p>
          <a:p>
            <a:r>
              <a:rPr lang="es-ES" sz="1800" b="1" dirty="0" smtClean="0">
                <a:latin typeface="Comic Sans MS" pitchFamily="66" charset="0"/>
              </a:rPr>
              <a:t>La Arquitectura Románica: </a:t>
            </a:r>
            <a:r>
              <a:rPr lang="es-ES" sz="1800" dirty="0" smtClean="0">
                <a:latin typeface="Comic Sans MS" pitchFamily="66" charset="0"/>
              </a:rPr>
              <a:t>fue </a:t>
            </a:r>
            <a:r>
              <a:rPr lang="es-ES" sz="1800" dirty="0">
                <a:latin typeface="Comic Sans MS" pitchFamily="66" charset="0"/>
              </a:rPr>
              <a:t>un esfuerzo continuo en construir templos perdurables con la mayor grandeza posible pero evitando su posible destrucción. En este empeño la arquitectura románica siguió un proceso evolutivo continuo de perfeccionamiento y de resolución de problemas tectónicos en busca </a:t>
            </a:r>
            <a:r>
              <a:rPr lang="es-ES" sz="1800" dirty="0" smtClean="0">
                <a:latin typeface="Comic Sans MS" pitchFamily="66" charset="0"/>
              </a:rPr>
              <a:t>de la altura y la luz. La mayor parte de las construcciones son edificios religiosos, iglesias, catedrales y monasterios.</a:t>
            </a:r>
          </a:p>
          <a:p>
            <a:r>
              <a:rPr lang="es-ES" sz="1800" b="1" dirty="0">
                <a:latin typeface="Comic Sans MS" pitchFamily="66" charset="0"/>
              </a:rPr>
              <a:t>L</a:t>
            </a:r>
            <a:r>
              <a:rPr lang="es-ES" sz="1800" b="1" dirty="0" smtClean="0">
                <a:latin typeface="Comic Sans MS" pitchFamily="66" charset="0"/>
              </a:rPr>
              <a:t>a Pintura Románica: </a:t>
            </a:r>
            <a:r>
              <a:rPr lang="es-ES" sz="1800" dirty="0" smtClean="0">
                <a:latin typeface="Comic Sans MS" pitchFamily="66" charset="0"/>
              </a:rPr>
              <a:t>La </a:t>
            </a:r>
            <a:r>
              <a:rPr lang="es-ES" sz="1800" dirty="0">
                <a:latin typeface="Comic Sans MS" pitchFamily="66" charset="0"/>
              </a:rPr>
              <a:t>llamada pintura mural, es decir la que cubría los muros de los templos, se basaba en la preparación de la pintura a base de pigmentos coloreados diluidos en agua de </a:t>
            </a:r>
            <a:r>
              <a:rPr lang="es-ES" sz="1800" dirty="0" smtClean="0">
                <a:latin typeface="Comic Sans MS" pitchFamily="66" charset="0"/>
              </a:rPr>
              <a:t>cal.</a:t>
            </a:r>
            <a:endParaRPr lang="es-ES" sz="18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5089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5" descr="juglar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7729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6000" b="1" dirty="0" smtClean="0">
                <a:solidFill>
                  <a:srgbClr val="FF0000"/>
                </a:solidFill>
                <a:latin typeface="Vijaya" pitchFamily="34" charset="0"/>
                <a:cs typeface="Vijaya" pitchFamily="34" charset="0"/>
              </a:rPr>
              <a:t>Los Trovadores</a:t>
            </a:r>
            <a:endParaRPr lang="es-ES" sz="6000" b="1" dirty="0">
              <a:solidFill>
                <a:srgbClr val="FF0000"/>
              </a:solidFill>
              <a:latin typeface="Vijaya" pitchFamily="34" charset="0"/>
              <a:cs typeface="Vijaya" pitchFamily="34" charset="0"/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800" dirty="0" smtClean="0">
                <a:latin typeface="Comic Sans MS" pitchFamily="66" charset="0"/>
              </a:rPr>
              <a:t>Los trovadores fueron poetas-músicos medievales que divertían a los nobles en los castillos. Más tarde se fueron a la ciudad.</a:t>
            </a:r>
          </a:p>
          <a:p>
            <a:r>
              <a:rPr lang="es-ES" sz="2800" dirty="0" smtClean="0">
                <a:latin typeface="Comic Sans MS" pitchFamily="66" charset="0"/>
              </a:rPr>
              <a:t>Tuvieron  una gran importancia durante la Edad Media. Estos personajes utilizaban el tema del amor platónico y el espíritu caballeresco de los héroes de las cruzadas.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991232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5" descr="Edad-Med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20713"/>
            <a:ext cx="4595812" cy="532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Picture 7" descr="13middleag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0" y="1700213"/>
            <a:ext cx="4381500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4644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altLang="es-ES" sz="5400" dirty="0" smtClean="0">
                <a:solidFill>
                  <a:schemeClr val="accent3">
                    <a:lumMod val="75000"/>
                  </a:schemeClr>
                </a:solidFill>
                <a:latin typeface="Vijaya" pitchFamily="34" charset="0"/>
                <a:cs typeface="Vijaya" pitchFamily="34" charset="0"/>
              </a:rPr>
              <a:t>LA NOBLEZA</a:t>
            </a:r>
          </a:p>
        </p:txBody>
      </p:sp>
      <p:sp>
        <p:nvSpPr>
          <p:cNvPr id="6147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s-ES" altLang="es-ES" sz="1600" smtClean="0">
                <a:latin typeface="Comic Sans MS" pitchFamily="66" charset="0"/>
              </a:rPr>
              <a:t>En la Edad Media, era uno de los tres estamentos, junto con el clero y los campesinos</a:t>
            </a:r>
            <a:r>
              <a:rPr lang="es-ES" altLang="es-ES" sz="2000" smtClean="0">
                <a:latin typeface="Comic Sans MS" pitchFamily="66" charset="0"/>
              </a:rPr>
              <a:t>.</a:t>
            </a:r>
          </a:p>
          <a:p>
            <a:pPr eaLnBrk="1" hangingPunct="1"/>
            <a:r>
              <a:rPr lang="es-ES" altLang="es-ES" sz="1600" smtClean="0">
                <a:latin typeface="Comic Sans MS" pitchFamily="66" charset="0"/>
              </a:rPr>
              <a:t>Eran privilegiados y por lo tanto  tenían grandes  privilegios como son el no pagar impuestos, no trabajar, </a:t>
            </a:r>
          </a:p>
          <a:p>
            <a:pPr eaLnBrk="1" hangingPunct="1"/>
            <a:r>
              <a:rPr lang="es-ES" altLang="es-ES" sz="1600" smtClean="0">
                <a:latin typeface="Comic Sans MS" pitchFamily="66" charset="0"/>
              </a:rPr>
              <a:t>Eran propietarios de tierras, cobraban impuestos, tenían importantes cargos políticos y militares.</a:t>
            </a:r>
          </a:p>
          <a:p>
            <a:pPr eaLnBrk="1" hangingPunct="1"/>
            <a:r>
              <a:rPr lang="es-ES" altLang="es-ES" sz="1600" smtClean="0">
                <a:latin typeface="Algerian" pitchFamily="82" charset="0"/>
              </a:rPr>
              <a:t>LOS REYES</a:t>
            </a:r>
            <a:r>
              <a:rPr lang="es-ES" altLang="es-ES" sz="1600" smtClean="0">
                <a:latin typeface="Comic Sans MS" pitchFamily="66" charset="0"/>
              </a:rPr>
              <a:t>: son los mas importantes de la nobleza , los nobles y caballeros les obedecen les, les dan consejo y prestan ayuda militar y económica y los reyes a cambio les dan tierras (feudos) y titulos como conde y marques.</a:t>
            </a:r>
          </a:p>
          <a:p>
            <a:pPr eaLnBrk="1" hangingPunct="1"/>
            <a:r>
              <a:rPr lang="es-ES" altLang="es-ES" sz="1400" smtClean="0">
                <a:latin typeface="Algerian" pitchFamily="82" charset="0"/>
              </a:rPr>
              <a:t>EL CLERO: </a:t>
            </a:r>
            <a:r>
              <a:rPr lang="es-ES" altLang="es-ES" sz="1600" smtClean="0">
                <a:latin typeface="Comic Sans MS" pitchFamily="66" charset="0"/>
              </a:rPr>
              <a:t>El clero vive en los monasterios se dedica a rezar y a trabajar los campos de su alrededor se suelen dedicar a copiar libros. Cobran el diezmo que consiste en que los campesinos dan el 10% de los cultivos.</a:t>
            </a:r>
          </a:p>
          <a:p>
            <a:pPr eaLnBrk="1" hangingPunct="1"/>
            <a:r>
              <a:rPr lang="es-ES" altLang="es-ES" sz="1600" smtClean="0">
                <a:latin typeface="Algerian" pitchFamily="82" charset="0"/>
              </a:rPr>
              <a:t>Los caballeros:</a:t>
            </a:r>
            <a:r>
              <a:rPr lang="es-ES" altLang="es-ES" sz="1600" smtClean="0">
                <a:latin typeface="Comic Sans MS" pitchFamily="66" charset="0"/>
              </a:rPr>
              <a:t> los caballeros primero sirven como pajes a los 6 años, como escuderos a  los 14 y a los 18 se convierten en caballeros. Defienden al castillo y manejan todo tipo de armas sobre un caballo, tienen la obligación de defender a los mas miserables son protegidos por una cota de malla cubiertos por una armadura de metal defendiéndose con un escudo y una espada u otra arma.</a:t>
            </a:r>
            <a:endParaRPr lang="es-ES" altLang="es-ES" sz="1600" smtClean="0"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58823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5" descr="agric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268413"/>
            <a:ext cx="3438525" cy="415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7" descr="campesino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333375"/>
            <a:ext cx="4714875" cy="279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9" descr="Caballeros%20y%20castillos%20-%20Nea%20Educastu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3213100"/>
            <a:ext cx="4716462" cy="294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9101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6600" dirty="0" smtClean="0">
                <a:solidFill>
                  <a:schemeClr val="accent2">
                    <a:lumMod val="75000"/>
                  </a:schemeClr>
                </a:solidFill>
                <a:latin typeface="Vijaya" panose="020B0604020202020204" pitchFamily="34" charset="0"/>
                <a:cs typeface="Vijaya" panose="020B0604020202020204" pitchFamily="34" charset="0"/>
              </a:rPr>
              <a:t>EL TRABAJO DEL CAMPO</a:t>
            </a:r>
            <a:endParaRPr lang="es-ES" sz="6600" dirty="0">
              <a:solidFill>
                <a:schemeClr val="accent2">
                  <a:lumMod val="75000"/>
                </a:schemeClr>
              </a:solidFill>
              <a:latin typeface="Vijaya" panose="020B0604020202020204" pitchFamily="34" charset="0"/>
              <a:cs typeface="Vijaya" panose="020B0604020202020204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525963"/>
          </a:xfrm>
        </p:spPr>
        <p:txBody>
          <a:bodyPr>
            <a:normAutofit fontScale="92500"/>
          </a:bodyPr>
          <a:lstStyle/>
          <a:p>
            <a:r>
              <a:rPr lang="es-ES" sz="2400" dirty="0" smtClean="0">
                <a:latin typeface="Comic Sans MS" panose="030F0702030302020204" pitchFamily="66" charset="0"/>
                <a:cs typeface="Vijaya" panose="020B0604020202020204" pitchFamily="34" charset="0"/>
              </a:rPr>
              <a:t>La primera imagen de la pantalla es la alta edad</a:t>
            </a:r>
          </a:p>
          <a:p>
            <a:pPr marL="0" indent="0">
              <a:buNone/>
            </a:pPr>
            <a:r>
              <a:rPr lang="es-ES" sz="2400" dirty="0" smtClean="0">
                <a:latin typeface="Comic Sans MS" panose="030F0702030302020204" pitchFamily="66" charset="0"/>
                <a:cs typeface="Vijaya" panose="020B0604020202020204" pitchFamily="34" charset="0"/>
              </a:rPr>
              <a:t>media. Y se ve como hombres, mujeres y niños participaban en las tareas agrícolas y también viven alrededor del castillo. </a:t>
            </a:r>
          </a:p>
          <a:p>
            <a:r>
              <a:rPr lang="es-ES" sz="2400" dirty="0" smtClean="0">
                <a:latin typeface="Comic Sans MS" panose="030F0702030302020204" pitchFamily="66" charset="0"/>
                <a:cs typeface="Vijaya" panose="020B0604020202020204" pitchFamily="34" charset="0"/>
              </a:rPr>
              <a:t>En la segunda imagen se ve como los trabajadores</a:t>
            </a:r>
          </a:p>
          <a:p>
            <a:pPr marL="0" indent="0">
              <a:buNone/>
            </a:pPr>
            <a:r>
              <a:rPr lang="es-ES" sz="2400" dirty="0" smtClean="0">
                <a:latin typeface="Comic Sans MS" panose="030F0702030302020204" pitchFamily="66" charset="0"/>
                <a:cs typeface="Vijaya" panose="020B0604020202020204" pitchFamily="34" charset="0"/>
              </a:rPr>
              <a:t>utilizaban instrumentos rudimentarios como la azada, la hoz, la guadaña y el arado deslizante.</a:t>
            </a:r>
          </a:p>
          <a:p>
            <a:r>
              <a:rPr lang="es-ES" sz="2400" dirty="0" smtClean="0">
                <a:latin typeface="Comic Sans MS" panose="030F0702030302020204" pitchFamily="66" charset="0"/>
                <a:cs typeface="Vijaya" panose="020B0604020202020204" pitchFamily="34" charset="0"/>
              </a:rPr>
              <a:t>La tercera imagen ya es la baja edad media donde tenían</a:t>
            </a:r>
          </a:p>
          <a:p>
            <a:pPr marL="0" indent="0">
              <a:buNone/>
            </a:pPr>
            <a:r>
              <a:rPr lang="es-ES" sz="2400" dirty="0" smtClean="0">
                <a:latin typeface="Comic Sans MS" panose="030F0702030302020204" pitchFamily="66" charset="0"/>
                <a:cs typeface="Vijaya" panose="020B0604020202020204" pitchFamily="34" charset="0"/>
              </a:rPr>
              <a:t>los instrumentos más perfeccionados: </a:t>
            </a:r>
            <a:r>
              <a:rPr lang="es-ES" sz="2400" dirty="0">
                <a:latin typeface="Comic Sans MS" panose="030F0702030302020204" pitchFamily="66" charset="0"/>
                <a:cs typeface="Vijaya" panose="020B0604020202020204" pitchFamily="34" charset="0"/>
              </a:rPr>
              <a:t>el arado de vertedera, que </a:t>
            </a:r>
            <a:r>
              <a:rPr lang="es-ES" sz="2400" dirty="0" smtClean="0">
                <a:latin typeface="Comic Sans MS" panose="030F0702030302020204" pitchFamily="66" charset="0"/>
                <a:cs typeface="Vijaya" panose="020B0604020202020204" pitchFamily="34" charset="0"/>
              </a:rPr>
              <a:t>permitía </a:t>
            </a:r>
            <a:r>
              <a:rPr lang="es-ES" sz="2400" dirty="0">
                <a:latin typeface="Comic Sans MS" panose="030F0702030302020204" pitchFamily="66" charset="0"/>
                <a:cs typeface="Vijaya" panose="020B0604020202020204" pitchFamily="34" charset="0"/>
              </a:rPr>
              <a:t>surcos más profundos y aireaba la tierra al </a:t>
            </a:r>
            <a:r>
              <a:rPr lang="es-ES" sz="2400" dirty="0" smtClean="0">
                <a:latin typeface="Comic Sans MS" panose="030F0702030302020204" pitchFamily="66" charset="0"/>
                <a:cs typeface="Vijaya" panose="020B0604020202020204" pitchFamily="34" charset="0"/>
              </a:rPr>
              <a:t>voltearla. Debido a estos inventos las tierras producían más cosechas y además lo que les sobraba lo vendían en el mercado.</a:t>
            </a:r>
            <a:endParaRPr lang="es-ES" sz="2400" dirty="0">
              <a:latin typeface="Comic Sans MS" panose="030F0702030302020204" pitchFamily="66" charset="0"/>
              <a:cs typeface="Vijay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48131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5" descr="Vasallaj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513"/>
            <a:ext cx="9144000" cy="478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695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6000" b="1" dirty="0" smtClean="0">
                <a:solidFill>
                  <a:srgbClr val="00B0F0"/>
                </a:solidFill>
                <a:latin typeface="Vijaya" pitchFamily="34" charset="0"/>
                <a:cs typeface="Vijaya" pitchFamily="34" charset="0"/>
              </a:rPr>
              <a:t>Ceremonia del Vasallaje</a:t>
            </a:r>
            <a:endParaRPr lang="es-ES" sz="6000" b="1" dirty="0">
              <a:solidFill>
                <a:srgbClr val="00B0F0"/>
              </a:solidFill>
              <a:latin typeface="Vijaya" pitchFamily="34" charset="0"/>
              <a:cs typeface="Vijaya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s-ES" sz="1800" dirty="0">
                <a:latin typeface="Comic Sans MS" pitchFamily="66" charset="0"/>
              </a:rPr>
              <a:t>Es el compromiso entre los señores y vasallos, es una ceremonia </a:t>
            </a:r>
            <a:r>
              <a:rPr lang="es-ES" sz="1800" dirty="0" smtClean="0">
                <a:latin typeface="Comic Sans MS" pitchFamily="66" charset="0"/>
              </a:rPr>
              <a:t>pública </a:t>
            </a:r>
            <a:r>
              <a:rPr lang="es-ES" sz="1800" dirty="0">
                <a:latin typeface="Comic Sans MS" pitchFamily="66" charset="0"/>
              </a:rPr>
              <a:t>que consta de las siguientes partes:</a:t>
            </a:r>
          </a:p>
          <a:p>
            <a:r>
              <a:rPr lang="es-ES" sz="1800" b="1" dirty="0" smtClean="0">
                <a:latin typeface="Comic Sans MS" pitchFamily="66" charset="0"/>
              </a:rPr>
              <a:t>Él </a:t>
            </a:r>
            <a:r>
              <a:rPr lang="es-ES" sz="1800" b="1" dirty="0">
                <a:latin typeface="Comic Sans MS" pitchFamily="66" charset="0"/>
              </a:rPr>
              <a:t>homenaje: </a:t>
            </a:r>
            <a:r>
              <a:rPr lang="es-ES" sz="1800" dirty="0">
                <a:latin typeface="Comic Sans MS" pitchFamily="66" charset="0"/>
              </a:rPr>
              <a:t>El vasallo coloca las manos entre las de su futuro señor y declara su voluntad de ser </a:t>
            </a:r>
            <a:r>
              <a:rPr lang="es-ES" sz="1800" dirty="0" smtClean="0">
                <a:latin typeface="Comic Sans MS" pitchFamily="66" charset="0"/>
              </a:rPr>
              <a:t>vasallo.:“ </a:t>
            </a:r>
            <a:r>
              <a:rPr lang="es-ES" sz="1800" dirty="0">
                <a:latin typeface="Comic Sans MS" pitchFamily="66" charset="0"/>
              </a:rPr>
              <a:t>Señor me hago hombre vuestro.” Y el señor responde: “Os recibo y tomo por hombre</a:t>
            </a:r>
            <a:r>
              <a:rPr lang="es-ES" sz="1800" dirty="0" smtClean="0">
                <a:latin typeface="Comic Sans MS" pitchFamily="66" charset="0"/>
              </a:rPr>
              <a:t>.”</a:t>
            </a:r>
          </a:p>
          <a:p>
            <a:r>
              <a:rPr lang="es-ES" sz="1800" b="1" dirty="0" smtClean="0">
                <a:latin typeface="Comic Sans MS" pitchFamily="66" charset="0"/>
              </a:rPr>
              <a:t>El </a:t>
            </a:r>
            <a:r>
              <a:rPr lang="es-ES" sz="1800" b="1" dirty="0">
                <a:latin typeface="Comic Sans MS" pitchFamily="66" charset="0"/>
              </a:rPr>
              <a:t>juramento de fidelidad</a:t>
            </a:r>
            <a:r>
              <a:rPr lang="es-ES" sz="1800" dirty="0">
                <a:latin typeface="Comic Sans MS" pitchFamily="66" charset="0"/>
              </a:rPr>
              <a:t>, de pie y con la mano sobre los libros sagrados: “Yo, te seré fiel a ti, con fe recta, sin </a:t>
            </a:r>
            <a:r>
              <a:rPr lang="es-ES" sz="1800" dirty="0" smtClean="0">
                <a:latin typeface="Comic Sans MS" pitchFamily="66" charset="0"/>
              </a:rPr>
              <a:t>malas </a:t>
            </a:r>
            <a:r>
              <a:rPr lang="es-ES" sz="1800" dirty="0">
                <a:latin typeface="Comic Sans MS" pitchFamily="66" charset="0"/>
              </a:rPr>
              <a:t>artes, como un hombre debe serlo para con su señor, sin engaños a sabiendas.”</a:t>
            </a:r>
          </a:p>
          <a:p>
            <a:r>
              <a:rPr lang="es-ES" sz="1800" b="1" dirty="0" smtClean="0">
                <a:latin typeface="Comic Sans MS" pitchFamily="66" charset="0"/>
              </a:rPr>
              <a:t>Él </a:t>
            </a:r>
            <a:r>
              <a:rPr lang="es-ES" sz="1800" b="1" dirty="0">
                <a:latin typeface="Comic Sans MS" pitchFamily="66" charset="0"/>
              </a:rPr>
              <a:t>osculum: </a:t>
            </a:r>
            <a:r>
              <a:rPr lang="es-ES" sz="1800" dirty="0">
                <a:latin typeface="Comic Sans MS" pitchFamily="66" charset="0"/>
              </a:rPr>
              <a:t>“Os recibo y tomo por hombre y os beso en señal de la fidelidad.”</a:t>
            </a:r>
          </a:p>
          <a:p>
            <a:r>
              <a:rPr lang="es-ES" sz="1800" b="1" dirty="0" smtClean="0">
                <a:latin typeface="Comic Sans MS" pitchFamily="66" charset="0"/>
              </a:rPr>
              <a:t>La </a:t>
            </a:r>
            <a:r>
              <a:rPr lang="es-ES" sz="1800" b="1" dirty="0">
                <a:latin typeface="Comic Sans MS" pitchFamily="66" charset="0"/>
              </a:rPr>
              <a:t>investidura: </a:t>
            </a:r>
            <a:r>
              <a:rPr lang="es-ES" sz="1800" dirty="0">
                <a:latin typeface="Comic Sans MS" pitchFamily="66" charset="0"/>
              </a:rPr>
              <a:t>Es la entrega por parte del señor de un objeto simbólico, que representa la concesión material que se va a dar al vasallo</a:t>
            </a:r>
            <a:r>
              <a:rPr lang="es-ES" sz="1800" dirty="0" smtClean="0">
                <a:latin typeface="Comic Sans MS" pitchFamily="66" charset="0"/>
              </a:rPr>
              <a:t>.</a:t>
            </a:r>
            <a:endParaRPr lang="es-ES" sz="18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361093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727</Words>
  <Application>Microsoft Office PowerPoint</Application>
  <PresentationFormat>Presentación en pantalla (4:3)</PresentationFormat>
  <Paragraphs>32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Tema de Office</vt:lpstr>
      <vt:lpstr>Presentación de PowerPoint</vt:lpstr>
      <vt:lpstr>Presentación de PowerPoint</vt:lpstr>
      <vt:lpstr>Los Trovadores</vt:lpstr>
      <vt:lpstr>Presentación de PowerPoint</vt:lpstr>
      <vt:lpstr>LA NOBLEZA</vt:lpstr>
      <vt:lpstr>Presentación de PowerPoint</vt:lpstr>
      <vt:lpstr>EL TRABAJO DEL CAMPO</vt:lpstr>
      <vt:lpstr>Presentación de PowerPoint</vt:lpstr>
      <vt:lpstr>Ceremonia del Vasallaje</vt:lpstr>
      <vt:lpstr>Presentación de PowerPoint</vt:lpstr>
      <vt:lpstr>ARTE ROMÁNICO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Artaza Romo Ikaslea</dc:creator>
  <cp:lastModifiedBy>Artaza Romo Ikaslea</cp:lastModifiedBy>
  <cp:revision>13</cp:revision>
  <dcterms:created xsi:type="dcterms:W3CDTF">2014-02-12T11:46:45Z</dcterms:created>
  <dcterms:modified xsi:type="dcterms:W3CDTF">2014-02-21T13:13:55Z</dcterms:modified>
</cp:coreProperties>
</file>